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7" r:id="rId4"/>
    <p:sldId id="264" r:id="rId5"/>
    <p:sldId id="259" r:id="rId6"/>
    <p:sldId id="260" r:id="rId7"/>
    <p:sldId id="267" r:id="rId8"/>
    <p:sldId id="271" r:id="rId9"/>
    <p:sldId id="263" r:id="rId10"/>
    <p:sldId id="266" r:id="rId11"/>
    <p:sldId id="265" r:id="rId12"/>
    <p:sldId id="272" r:id="rId13"/>
    <p:sldId id="269" r:id="rId14"/>
    <p:sldId id="268" r:id="rId15"/>
    <p:sldId id="277" r:id="rId16"/>
    <p:sldId id="276" r:id="rId17"/>
    <p:sldId id="278" r:id="rId18"/>
    <p:sldId id="280" r:id="rId19"/>
    <p:sldId id="279" r:id="rId20"/>
    <p:sldId id="282" r:id="rId21"/>
    <p:sldId id="281" r:id="rId22"/>
    <p:sldId id="275" r:id="rId2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68F"/>
    <a:srgbClr val="00007E"/>
    <a:srgbClr val="EDDA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44" d="100"/>
          <a:sy n="44" d="100"/>
        </p:scale>
        <p:origin x="-61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D543-170B-244F-B6B9-98C6722FD228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D97E8-26A0-984C-840C-8E30E1261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30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D97E8-26A0-984C-840C-8E30E12610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13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B6FEBB-A470-7947-BE3F-33BFF4FB56D6}" type="datetimeFigureOut">
              <a:rPr lang="en-US"/>
              <a:pPr>
                <a:defRPr/>
              </a:pPr>
              <a:t>11/20/2013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9D5A45-954F-8F46-BD86-8AC745CDEB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19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3F888-E095-2D4C-BB20-7401D3CFB5F8}" type="datetimeFigureOut">
              <a:rPr lang="en-US"/>
              <a:pPr>
                <a:defRPr/>
              </a:pPr>
              <a:t>11/20/2013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BDED06-42C1-B146-AF4E-98B01FB2BF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63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AA292-B01E-CB44-813D-129409B579FC}" type="datetimeFigureOut">
              <a:rPr lang="en-US"/>
              <a:pPr>
                <a:defRPr/>
              </a:pPr>
              <a:t>11/20/2013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BAC1E2-1E92-D340-ADE2-E0D450442F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85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B18A14-A6D5-0546-9B7A-3C05AC55827F}" type="datetimeFigureOut">
              <a:rPr lang="en-US"/>
              <a:pPr>
                <a:defRPr/>
              </a:pPr>
              <a:t>11/20/2013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BB76D9-4281-1648-A385-581089AAB9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5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5B731A-6227-6440-A4AF-4B0D17A89742}" type="datetimeFigureOut">
              <a:rPr lang="en-US"/>
              <a:pPr>
                <a:defRPr/>
              </a:pPr>
              <a:t>11/20/2013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02CAD7-F30D-A04B-8848-A565B01855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77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F32F84-949E-4442-9820-23703846EBFF}" type="datetimeFigureOut">
              <a:rPr lang="en-US"/>
              <a:pPr>
                <a:defRPr/>
              </a:pPr>
              <a:t>11/20/2013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9CBA91-25D8-C64D-8FCF-458465B6D7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99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AF2E7-95C5-544E-8854-AE4B39EB4E74}" type="datetimeFigureOut">
              <a:rPr lang="en-US"/>
              <a:pPr>
                <a:defRPr/>
              </a:pPr>
              <a:t>11/20/2013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173AB4-03AA-A542-95B0-54C1923319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12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AC663B-87B6-F646-B1F0-10FC705CCB69}" type="datetimeFigureOut">
              <a:rPr lang="en-US"/>
              <a:pPr>
                <a:defRPr/>
              </a:pPr>
              <a:t>11/20/2013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BB5EC9-BD38-C941-94CF-0594E80CFB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1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5057C-921C-B343-A98A-696A5ED343D5}" type="datetimeFigureOut">
              <a:rPr lang="en-US"/>
              <a:pPr>
                <a:defRPr/>
              </a:pPr>
              <a:t>11/20/2013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F48A28-C24A-5044-96BA-66A9780846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19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5241EF-DAB8-994A-BCA3-663249272C06}" type="datetimeFigureOut">
              <a:rPr lang="en-US"/>
              <a:pPr>
                <a:defRPr/>
              </a:pPr>
              <a:t>11/20/2013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3EDAAE-7A6E-F94D-B127-30FD685B6F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96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FFFD9-9200-FA4C-9CC0-D864386F9E24}" type="datetimeFigureOut">
              <a:rPr lang="en-US"/>
              <a:pPr>
                <a:defRPr/>
              </a:pPr>
              <a:t>11/20/2013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9A1384-9373-A147-93DA-7558584FEE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7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67200" y="76200"/>
            <a:ext cx="4724400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987D626-F4EA-A643-A6D4-41DCDDDDF396}" type="datetimeFigureOut">
              <a:rPr lang="en-US"/>
              <a:pPr>
                <a:defRPr/>
              </a:pPr>
              <a:t>11/20/2013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D12DD90-29F8-6543-9060-B94BDA104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2800" kern="1200">
          <a:solidFill>
            <a:srgbClr val="D9D9D9"/>
          </a:solidFill>
          <a:latin typeface="+mj-lt"/>
          <a:ea typeface="ＭＳ Ｐゴシック" charset="0"/>
          <a:cs typeface="ＭＳ Ｐゴシック" charset="0"/>
        </a:defRPr>
      </a:lvl1pPr>
      <a:lvl2pPr algn="ctr" rtl="0" fontAlgn="base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file:///C:\Users\Admin\Downloads\automationdomination-vids\AutomationDominationSecurityRequirements.mov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file:///C:\Users\Admin\Downloads\automationdomination-vids\ThreadFixSetup.mov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file:///\\localhost\Users\bspruth\owasp\FortifyStaticScan.mov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file:///C:\Users\Admin\Downloads\automationdomination-vids\BugSubmissionFortify.mov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file:///\\localhost\Users\bspruth\owasp\AutomationDominationZapAnt.mov" TargetMode="External"/><Relationship Id="rId2" Type="http://schemas.openxmlformats.org/officeDocument/2006/relationships/hyperlink" Target="file:///C:\Users\Admin\Downloads\automationdomination-vids\AutomationDominationZapAnt.mov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file:///C:\Users\Admin\Downloads\automationdomination-vids\AutomationDominationAppsecSoupToNuts.mov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automationdomination-vids/AutomationDominationAppsecSoupToNuts.mov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685800" y="3124200"/>
            <a:ext cx="7772400" cy="1981200"/>
          </a:xfrm>
        </p:spPr>
        <p:txBody>
          <a:bodyPr/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"/>
                <a:cs typeface="Helvetica"/>
              </a:rPr>
              <a:t>Automation Domination</a:t>
            </a:r>
            <a:endParaRPr lang="en-US" sz="36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105400"/>
            <a:ext cx="7772400" cy="1219200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bg1"/>
                </a:solidFill>
                <a:latin typeface="Helvetica"/>
                <a:ea typeface="+mn-ea"/>
                <a:cs typeface="Helvetica"/>
              </a:rPr>
              <a:t>Application Security with Continuous Integration (CI)</a:t>
            </a:r>
            <a:endParaRPr lang="en-US" sz="2400" dirty="0">
              <a:solidFill>
                <a:schemeClr val="bg1"/>
              </a:solidFill>
              <a:latin typeface="Helvetica"/>
              <a:ea typeface="+mn-ea"/>
              <a:cs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Domination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711" y="2590800"/>
            <a:ext cx="5489289" cy="3886200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457200" y="1600200"/>
            <a:ext cx="8229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OWASP has the technology!</a:t>
            </a:r>
          </a:p>
        </p:txBody>
      </p:sp>
    </p:spTree>
    <p:extLst>
      <p:ext uri="{BB962C8B-B14F-4D97-AF65-F5344CB8AC3E}">
        <p14:creationId xmlns:p14="http://schemas.microsoft.com/office/powerpoint/2010/main" val="355467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Content Placeholder 2"/>
          <p:cNvSpPr>
            <a:spLocks noGrp="1"/>
          </p:cNvSpPr>
          <p:nvPr>
            <p:ph idx="1"/>
          </p:nvPr>
        </p:nvSpPr>
        <p:spPr>
          <a:xfrm>
            <a:off x="457200" y="2027237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endParaRPr lang="en-US" sz="2000" dirty="0" smtClean="0">
              <a:latin typeface="Helvetica"/>
              <a:cs typeface="Helvetica"/>
            </a:endParaRPr>
          </a:p>
          <a:p>
            <a:pPr lvl="1"/>
            <a:r>
              <a:rPr lang="en-US" sz="2000" dirty="0">
                <a:latin typeface="Helvetica"/>
                <a:cs typeface="Helvetica"/>
              </a:rPr>
              <a:t>Authentication</a:t>
            </a:r>
          </a:p>
          <a:p>
            <a:pPr lvl="1"/>
            <a:r>
              <a:rPr lang="en-US" sz="2000" dirty="0">
                <a:latin typeface="Helvetica"/>
                <a:cs typeface="Helvetica"/>
              </a:rPr>
              <a:t>Session Management</a:t>
            </a:r>
          </a:p>
          <a:p>
            <a:pPr lvl="1"/>
            <a:r>
              <a:rPr lang="en-US" sz="2000" dirty="0">
                <a:latin typeface="Helvetica"/>
                <a:cs typeface="Helvetica"/>
              </a:rPr>
              <a:t>Authorization</a:t>
            </a:r>
          </a:p>
          <a:p>
            <a:pPr lvl="1"/>
            <a:r>
              <a:rPr lang="en-US" sz="2000" dirty="0">
                <a:latin typeface="Helvetica"/>
                <a:cs typeface="Helvetica"/>
              </a:rPr>
              <a:t>Input Validation</a:t>
            </a:r>
          </a:p>
          <a:p>
            <a:pPr lvl="1"/>
            <a:r>
              <a:rPr lang="en-US" sz="2000" dirty="0">
                <a:latin typeface="Helvetica"/>
                <a:cs typeface="Helvetica"/>
              </a:rPr>
              <a:t>Output Encoding</a:t>
            </a:r>
          </a:p>
          <a:p>
            <a:pPr lvl="1"/>
            <a:r>
              <a:rPr lang="en-US" sz="2000" dirty="0">
                <a:latin typeface="Helvetica"/>
                <a:cs typeface="Helvetica"/>
              </a:rPr>
              <a:t>Client Side Security</a:t>
            </a:r>
          </a:p>
          <a:p>
            <a:pPr lvl="1"/>
            <a:r>
              <a:rPr lang="en-US" sz="2000" dirty="0">
                <a:latin typeface="Helvetica"/>
                <a:cs typeface="Helvetica"/>
              </a:rPr>
              <a:t>Sensitive Data Handling</a:t>
            </a:r>
          </a:p>
          <a:p>
            <a:pPr lvl="1"/>
            <a:r>
              <a:rPr lang="en-US" sz="2000" dirty="0">
                <a:latin typeface="Helvetica"/>
                <a:cs typeface="Helvetica"/>
              </a:rPr>
              <a:t>Data Protection (Data in Transit &amp; Rest)</a:t>
            </a:r>
          </a:p>
          <a:p>
            <a:pPr lvl="1"/>
            <a:r>
              <a:rPr lang="en-US" sz="2000" dirty="0">
                <a:latin typeface="Helvetica"/>
                <a:cs typeface="Helvetica"/>
              </a:rPr>
              <a:t>Supplemental Specifications for Testing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EDDAB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1B368F"/>
                </a:solidFill>
                <a:latin typeface="Helvetica"/>
                <a:cs typeface="Helvetica"/>
              </a:rPr>
              <a:t>Hosted by OWASP &amp; the NYC Chapter</a:t>
            </a:r>
            <a:endParaRPr lang="en-US" sz="1100" dirty="0">
              <a:solidFill>
                <a:srgbClr val="1B368F"/>
              </a:solidFill>
              <a:latin typeface="Helvetica"/>
              <a:cs typeface="Helvetica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457200" y="1447800"/>
            <a:ext cx="8229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US" sz="3600" b="1" dirty="0" smtClean="0"/>
              <a:t>Topics for Requirements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Domination</a:t>
            </a:r>
          </a:p>
        </p:txBody>
      </p:sp>
    </p:spTree>
    <p:extLst>
      <p:ext uri="{BB962C8B-B14F-4D97-AF65-F5344CB8AC3E}">
        <p14:creationId xmlns:p14="http://schemas.microsoft.com/office/powerpoint/2010/main" val="287110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Domination</a:t>
            </a:r>
            <a:endParaRPr lang="en-US" dirty="0"/>
          </a:p>
        </p:txBody>
      </p:sp>
      <p:pic>
        <p:nvPicPr>
          <p:cNvPr id="4" name="Picture 3">
            <a:hlinkClick r:id="rId2" action="ppaction://hlinkfile" tooltip="demo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6" y="2438400"/>
            <a:ext cx="8993024" cy="4114800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457200" y="1600200"/>
            <a:ext cx="8229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ThreadFix (Security Requirements)</a:t>
            </a:r>
          </a:p>
        </p:txBody>
      </p:sp>
    </p:spTree>
    <p:extLst>
      <p:ext uri="{BB962C8B-B14F-4D97-AF65-F5344CB8AC3E}">
        <p14:creationId xmlns:p14="http://schemas.microsoft.com/office/powerpoint/2010/main" val="67450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EDDAB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1B368F"/>
                </a:solidFill>
                <a:latin typeface="Helvetica"/>
                <a:cs typeface="Helvetica"/>
              </a:rPr>
              <a:t>Hosted by OWASP &amp; the NYC Chapter</a:t>
            </a:r>
            <a:endParaRPr lang="en-US" sz="1100" dirty="0">
              <a:solidFill>
                <a:srgbClr val="1B368F"/>
              </a:solidFill>
              <a:latin typeface="Helvetica"/>
              <a:cs typeface="Helvetica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3"/>
          </a:xfrm>
        </p:spPr>
        <p:txBody>
          <a:bodyPr/>
          <a:lstStyle/>
          <a:p>
            <a:r>
              <a:rPr lang="en-US" dirty="0" smtClean="0"/>
              <a:t>Automation Domination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133600"/>
            <a:ext cx="5715000" cy="4191001"/>
          </a:xfrm>
          <a:prstGeom prst="rect">
            <a:avLst/>
          </a:prstGeom>
        </p:spPr>
      </p:pic>
      <p:sp>
        <p:nvSpPr>
          <p:cNvPr id="9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533400" y="1447800"/>
            <a:ext cx="8229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Network Topology</a:t>
            </a:r>
          </a:p>
        </p:txBody>
      </p:sp>
    </p:spTree>
    <p:extLst>
      <p:ext uri="{BB962C8B-B14F-4D97-AF65-F5344CB8AC3E}">
        <p14:creationId xmlns:p14="http://schemas.microsoft.com/office/powerpoint/2010/main" val="234534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EDDAB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1B368F"/>
                </a:solidFill>
                <a:latin typeface="Helvetica"/>
                <a:cs typeface="Helvetica"/>
              </a:rPr>
              <a:t>Hosted by OWASP &amp; the NYC Chapter</a:t>
            </a:r>
            <a:endParaRPr lang="en-US" sz="1100" dirty="0">
              <a:solidFill>
                <a:srgbClr val="1B368F"/>
              </a:solidFill>
              <a:latin typeface="Helvetica"/>
              <a:cs typeface="Helvetica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9321"/>
            <a:ext cx="9144000" cy="4125279"/>
          </a:xfrm>
          <a:prstGeom prst="rect">
            <a:avLst/>
          </a:prstGeom>
        </p:spPr>
      </p:pic>
      <p:sp>
        <p:nvSpPr>
          <p:cNvPr id="21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533400" y="1447800"/>
            <a:ext cx="8229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Working the flow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Domination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24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Domination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457200" y="1371600"/>
            <a:ext cx="8229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ThreadFix Configuration</a:t>
            </a:r>
          </a:p>
        </p:txBody>
      </p:sp>
      <p:pic>
        <p:nvPicPr>
          <p:cNvPr id="2" name="Picture 1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37347"/>
            <a:ext cx="7391400" cy="466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5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Domination</a:t>
            </a:r>
            <a:endParaRPr lang="en-US" dirty="0"/>
          </a:p>
        </p:txBody>
      </p:sp>
      <p:pic>
        <p:nvPicPr>
          <p:cNvPr id="5" name="Picture 4">
            <a:hlinkClick r:id="rId2" action="ppaction://hlinkfile" tooltip="bodgeit sca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6628"/>
            <a:ext cx="9144000" cy="1975725"/>
          </a:xfrm>
          <a:prstGeom prst="rect">
            <a:avLst/>
          </a:prstGeom>
        </p:spPr>
      </p:pic>
      <p:sp>
        <p:nvSpPr>
          <p:cNvPr id="8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457200" y="1600200"/>
            <a:ext cx="8229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Automated Static Analysis</a:t>
            </a:r>
          </a:p>
        </p:txBody>
      </p:sp>
    </p:spTree>
    <p:extLst>
      <p:ext uri="{BB962C8B-B14F-4D97-AF65-F5344CB8AC3E}">
        <p14:creationId xmlns:p14="http://schemas.microsoft.com/office/powerpoint/2010/main" val="364883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Domination</a:t>
            </a:r>
            <a:endParaRPr 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457200" y="1600200"/>
            <a:ext cx="8229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Bug Submission</a:t>
            </a:r>
          </a:p>
        </p:txBody>
      </p:sp>
      <p:pic>
        <p:nvPicPr>
          <p:cNvPr id="3" name="Picture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362200"/>
            <a:ext cx="8581227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1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Domination</a:t>
            </a:r>
            <a:endParaRPr 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381000" y="3505200"/>
            <a:ext cx="8229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sz="3600" b="1" dirty="0" smtClean="0">
                <a:hlinkClick r:id="rId2" action="ppaction://hlinkfile"/>
              </a:rPr>
              <a:t>Now for a change of pace!</a:t>
            </a:r>
            <a:endParaRPr lang="en-US" sz="3600" b="1" dirty="0" smtClean="0">
              <a:hlinkClick r:id="rId3" action="ppaction://hlinkfile"/>
            </a:endParaRPr>
          </a:p>
        </p:txBody>
      </p:sp>
    </p:spTree>
    <p:extLst>
      <p:ext uri="{BB962C8B-B14F-4D97-AF65-F5344CB8AC3E}">
        <p14:creationId xmlns:p14="http://schemas.microsoft.com/office/powerpoint/2010/main" val="141399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Domination</a:t>
            </a:r>
            <a:endParaRPr 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457200" y="1447800"/>
            <a:ext cx="8229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Static &amp; Dynamic Scanning w/ Bamboo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57400"/>
            <a:ext cx="8458200" cy="458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3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title"/>
          </p:nvPr>
        </p:nvSpPr>
        <p:spPr>
          <a:xfrm>
            <a:off x="5105400" y="76200"/>
            <a:ext cx="3962400" cy="609600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  <a:latin typeface="Helvetica"/>
                <a:cs typeface="Helvetica"/>
              </a:rPr>
              <a:t>About Me</a:t>
            </a:r>
          </a:p>
        </p:txBody>
      </p:sp>
      <p:sp>
        <p:nvSpPr>
          <p:cNvPr id="3074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r>
              <a:rPr lang="en-US" b="1" dirty="0" smtClean="0">
                <a:latin typeface="Helvetica"/>
                <a:cs typeface="Helvetica"/>
              </a:rPr>
              <a:t>Lead Application Security Engineer </a:t>
            </a:r>
            <a:r>
              <a:rPr lang="en-US" i="1" dirty="0" smtClean="0">
                <a:latin typeface="Helvetica"/>
                <a:cs typeface="Helvetica"/>
              </a:rPr>
              <a:t>for Morningstar formerly with CME Group</a:t>
            </a:r>
          </a:p>
          <a:p>
            <a:pPr marL="0" indent="0">
              <a:buNone/>
            </a:pPr>
            <a:endParaRPr lang="en-US" i="1" dirty="0" smtClean="0">
              <a:latin typeface="Helvetica"/>
              <a:cs typeface="Helvetica"/>
            </a:endParaRPr>
          </a:p>
          <a:p>
            <a:pPr marL="0" indent="0" algn="ctr">
              <a:buNone/>
            </a:pPr>
            <a:r>
              <a:rPr lang="en-US" sz="2400" dirty="0" smtClean="0">
                <a:latin typeface="Helvetica"/>
                <a:cs typeface="Helvetica"/>
              </a:rPr>
              <a:t>Over 8 years of leading </a:t>
            </a:r>
            <a:r>
              <a:rPr lang="en-US" sz="2400" dirty="0">
                <a:latin typeface="Helvetica"/>
                <a:cs typeface="Helvetica"/>
              </a:rPr>
              <a:t>and </a:t>
            </a:r>
            <a:r>
              <a:rPr lang="en-US" sz="2400" dirty="0" smtClean="0">
                <a:latin typeface="Helvetica"/>
                <a:cs typeface="Helvetica"/>
              </a:rPr>
              <a:t>participating in all </a:t>
            </a:r>
            <a:r>
              <a:rPr lang="en-US" sz="2400" dirty="0">
                <a:latin typeface="Helvetica"/>
                <a:cs typeface="Helvetica"/>
              </a:rPr>
              <a:t>aspects of the Security Development Lifecycle (SDL), </a:t>
            </a:r>
            <a:r>
              <a:rPr lang="en-US" sz="2400" dirty="0" smtClean="0">
                <a:latin typeface="Helvetica"/>
                <a:cs typeface="Helvetica"/>
              </a:rPr>
              <a:t>including developing</a:t>
            </a:r>
            <a:r>
              <a:rPr lang="en-US" sz="2400" dirty="0">
                <a:latin typeface="Helvetica"/>
                <a:cs typeface="Helvetica"/>
              </a:rPr>
              <a:t>, deploying, supporting enterprise static (SAST) and dynamic scanners (DAST</a:t>
            </a:r>
            <a:r>
              <a:rPr lang="en-US" sz="2400" dirty="0" smtClean="0">
                <a:latin typeface="Helvetica"/>
                <a:cs typeface="Helvetica"/>
              </a:rPr>
              <a:t>).</a:t>
            </a:r>
          </a:p>
          <a:p>
            <a:pPr marL="0" indent="0">
              <a:buNone/>
            </a:pPr>
            <a:endParaRPr lang="en-US" i="1" dirty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EDDAB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1B368F"/>
                </a:solidFill>
                <a:latin typeface="Helvetica"/>
                <a:cs typeface="Helvetica"/>
              </a:rPr>
              <a:t>Hosted by OWASP &amp; the NYC Chapter</a:t>
            </a:r>
            <a:endParaRPr lang="en-US" sz="1100" dirty="0">
              <a:solidFill>
                <a:srgbClr val="1B368F"/>
              </a:solidFill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5257800"/>
            <a:ext cx="2324100" cy="774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940300"/>
            <a:ext cx="2514600" cy="1384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Domination</a:t>
            </a:r>
            <a:endParaRPr 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457200" y="1447800"/>
            <a:ext cx="8229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Static &amp; Dynamic Scanning w/ Bamboo</a:t>
            </a:r>
          </a:p>
        </p:txBody>
      </p:sp>
      <p:pic>
        <p:nvPicPr>
          <p:cNvPr id="2" name="Picture 1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057400"/>
            <a:ext cx="8458200" cy="458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7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Domination</a:t>
            </a:r>
            <a:endParaRPr 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457200" y="1371600"/>
            <a:ext cx="8229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Dynamic Scan in CI with Agent</a:t>
            </a:r>
          </a:p>
        </p:txBody>
      </p:sp>
      <p:pic>
        <p:nvPicPr>
          <p:cNvPr id="2" name="Picture 1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133600"/>
            <a:ext cx="8830142" cy="42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7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Domination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228600" y="3849469"/>
            <a:ext cx="8686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http://github.com/automationdomination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457200" y="2858869"/>
            <a:ext cx="8229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US" sz="3600" b="1" dirty="0" smtClean="0"/>
              <a:t>Thank you!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457200" y="4840069"/>
            <a:ext cx="8229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US" sz="3600" b="1" dirty="0" err="1" smtClean="0"/>
              <a:t>brandon@automationdomination.me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355381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EDDAB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1B368F"/>
                </a:solidFill>
                <a:latin typeface="Helvetica"/>
                <a:cs typeface="Helvetica"/>
              </a:rPr>
              <a:t>Hosted by OWASP &amp; the NYC Chapter</a:t>
            </a:r>
            <a:endParaRPr lang="en-US" sz="1100" dirty="0">
              <a:solidFill>
                <a:srgbClr val="1B368F"/>
              </a:solidFill>
              <a:latin typeface="Helvetica"/>
              <a:cs typeface="Helvetica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457200" y="1143000"/>
            <a:ext cx="8229600" cy="5964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3600" b="1" dirty="0" smtClean="0"/>
              <a:t>Agenda</a:t>
            </a:r>
          </a:p>
          <a:p>
            <a:r>
              <a:rPr lang="en-US" i="1" dirty="0" smtClean="0"/>
              <a:t>Why bother</a:t>
            </a:r>
          </a:p>
          <a:p>
            <a:r>
              <a:rPr lang="en-US" i="1" dirty="0" smtClean="0"/>
              <a:t>Zero-sum game for application security </a:t>
            </a:r>
          </a:p>
          <a:p>
            <a:r>
              <a:rPr lang="en-US" i="1" dirty="0" smtClean="0"/>
              <a:t>Where </a:t>
            </a:r>
            <a:r>
              <a:rPr lang="en-US" i="1" dirty="0"/>
              <a:t>to </a:t>
            </a:r>
            <a:r>
              <a:rPr lang="en-US" i="1" dirty="0" smtClean="0"/>
              <a:t>start?</a:t>
            </a:r>
          </a:p>
          <a:p>
            <a:r>
              <a:rPr lang="en-US" i="1" dirty="0" smtClean="0"/>
              <a:t>Tipping the scales in our direction</a:t>
            </a:r>
          </a:p>
          <a:p>
            <a:r>
              <a:rPr lang="en-US" i="1" dirty="0" smtClean="0"/>
              <a:t>Making it work for you!</a:t>
            </a:r>
          </a:p>
          <a:p>
            <a:r>
              <a:rPr lang="en-US" i="1" dirty="0" smtClean="0"/>
              <a:t>Demo</a:t>
            </a:r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08237"/>
            <a:ext cx="8229600" cy="4525963"/>
          </a:xfrm>
        </p:spPr>
        <p:txBody>
          <a:bodyPr/>
          <a:lstStyle/>
          <a:p>
            <a:r>
              <a:rPr lang="en-US" sz="2800" dirty="0" smtClean="0"/>
              <a:t>Are you a current, future, or past Dynamic and/or Static Scanner users?</a:t>
            </a:r>
          </a:p>
          <a:p>
            <a:r>
              <a:rPr lang="en-US" sz="2800" dirty="0" smtClean="0"/>
              <a:t>Are you looking to implement a Security Development Lifecycle (SDL) or Software Development Lifecycle (SDLC) ?</a:t>
            </a:r>
          </a:p>
          <a:p>
            <a:r>
              <a:rPr lang="en-US" sz="2800" dirty="0" smtClean="0"/>
              <a:t>Interested in saving time and money to deliver software?</a:t>
            </a:r>
          </a:p>
          <a:p>
            <a:r>
              <a:rPr lang="en-US" sz="2800" dirty="0" smtClean="0"/>
              <a:t>Is management bugging you about metrics?</a:t>
            </a:r>
            <a:endParaRPr lang="en-US" sz="2800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457200" y="1600200"/>
            <a:ext cx="8229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US" sz="3600" b="1" dirty="0" smtClean="0"/>
              <a:t>Should I pay attention?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Domination</a:t>
            </a:r>
          </a:p>
        </p:txBody>
      </p:sp>
    </p:spTree>
    <p:extLst>
      <p:ext uri="{BB962C8B-B14F-4D97-AF65-F5344CB8AC3E}">
        <p14:creationId xmlns:p14="http://schemas.microsoft.com/office/powerpoint/2010/main" val="58406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EDDAB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1B368F"/>
                </a:solidFill>
                <a:latin typeface="Helvetica"/>
                <a:cs typeface="Helvetica"/>
              </a:rPr>
              <a:t>Hosted by OWASP &amp; the NYC Chapter</a:t>
            </a:r>
            <a:endParaRPr lang="en-US" sz="1100" dirty="0">
              <a:solidFill>
                <a:srgbClr val="1B368F"/>
              </a:solidFill>
              <a:latin typeface="Helvetica"/>
              <a:cs typeface="Helvetica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457200" y="1600200"/>
            <a:ext cx="8229600" cy="216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b="1" dirty="0" smtClean="0"/>
              <a:t>Mission</a:t>
            </a:r>
          </a:p>
          <a:p>
            <a:pPr marL="0" indent="0">
              <a:buNone/>
            </a:pPr>
            <a:r>
              <a:rPr lang="en-US" i="1" dirty="0" smtClean="0"/>
              <a:t>Develop </a:t>
            </a:r>
            <a:r>
              <a:rPr lang="en-US" i="1" dirty="0"/>
              <a:t>an application security automation program to assist software development teams with iterative application security testing</a:t>
            </a:r>
            <a:r>
              <a:rPr lang="en-US" dirty="0"/>
              <a:t>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4013200"/>
            <a:ext cx="3632200" cy="22352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Domination</a:t>
            </a:r>
          </a:p>
        </p:txBody>
      </p:sp>
    </p:spTree>
    <p:extLst>
      <p:ext uri="{BB962C8B-B14F-4D97-AF65-F5344CB8AC3E}">
        <p14:creationId xmlns:p14="http://schemas.microsoft.com/office/powerpoint/2010/main" val="36819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Content Placeholder 2"/>
          <p:cNvSpPr>
            <a:spLocks noGrp="1"/>
          </p:cNvSpPr>
          <p:nvPr>
            <p:ph idx="1"/>
          </p:nvPr>
        </p:nvSpPr>
        <p:spPr>
          <a:xfrm>
            <a:off x="381000" y="2362055"/>
            <a:ext cx="8229600" cy="4525963"/>
          </a:xfrm>
        </p:spPr>
        <p:txBody>
          <a:bodyPr/>
          <a:lstStyle/>
          <a:p>
            <a:r>
              <a:rPr lang="en-US" dirty="0" smtClean="0"/>
              <a:t>Hundreds to thousands of developers</a:t>
            </a:r>
          </a:p>
          <a:p>
            <a:r>
              <a:rPr lang="en-US" dirty="0" smtClean="0"/>
              <a:t>Too many applications with systemic issues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EDDAB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1B368F"/>
                </a:solidFill>
                <a:latin typeface="Helvetica"/>
                <a:cs typeface="Helvetica"/>
              </a:rPr>
              <a:t>Hosted by OWASP &amp; the NYC Chapter</a:t>
            </a:r>
            <a:endParaRPr lang="en-US" sz="1100" dirty="0">
              <a:solidFill>
                <a:srgbClr val="1B368F"/>
              </a:solidFill>
              <a:latin typeface="Helvetica"/>
              <a:cs typeface="Helvetica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457200" y="1600200"/>
            <a:ext cx="8229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US" sz="3600" b="1" dirty="0" smtClean="0"/>
              <a:t>Are we outnumbered?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267200" y="76200"/>
            <a:ext cx="4724400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D9D9D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D9D9D9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D9D9D9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D9D9D9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D9D9D9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D9D9D9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D9D9D9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D9D9D9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D9D9D9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/>
              <a:t>Automation Domination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3975100"/>
            <a:ext cx="38354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6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EDDAB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1B368F"/>
                </a:solidFill>
                <a:latin typeface="Helvetica"/>
                <a:cs typeface="Helvetica"/>
              </a:rPr>
              <a:t>Hosted by OWASP &amp; the NYC Chapter</a:t>
            </a:r>
            <a:endParaRPr lang="en-US" sz="1100" dirty="0">
              <a:solidFill>
                <a:srgbClr val="1B368F"/>
              </a:solidFill>
              <a:latin typeface="Helvetica"/>
              <a:cs typeface="Helvetica"/>
            </a:endParaRPr>
          </a:p>
        </p:txBody>
      </p:sp>
      <p:sp>
        <p:nvSpPr>
          <p:cNvPr id="9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457200" y="1600200"/>
            <a:ext cx="8229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Capability Maturity Model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3"/>
          </a:xfrm>
        </p:spPr>
        <p:txBody>
          <a:bodyPr/>
          <a:lstStyle/>
          <a:p>
            <a:r>
              <a:rPr lang="en-US" dirty="0" smtClean="0"/>
              <a:t>Automation Domination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590800"/>
            <a:ext cx="8610600" cy="43237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2000" y="3581400"/>
            <a:ext cx="7772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Unpredictable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Reactive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Development Methodology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Measured &amp; Controlled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Focus is on improvement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528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EDDAB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1B368F"/>
                </a:solidFill>
                <a:latin typeface="Helvetica"/>
                <a:cs typeface="Helvetica"/>
              </a:rPr>
              <a:t>Hosted by OWASP &amp; the NYC Chapter</a:t>
            </a:r>
            <a:endParaRPr lang="en-US" sz="1100" dirty="0">
              <a:solidFill>
                <a:srgbClr val="1B368F"/>
              </a:solidFill>
              <a:latin typeface="Helvetica"/>
              <a:cs typeface="Helvetica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3"/>
          </a:xfrm>
        </p:spPr>
        <p:txBody>
          <a:bodyPr/>
          <a:lstStyle/>
          <a:p>
            <a:r>
              <a:rPr lang="en-US" dirty="0"/>
              <a:t>Automation Domination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1000" y="2255837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u="sng" dirty="0" smtClean="0"/>
              <a:t>Development</a:t>
            </a:r>
          </a:p>
          <a:p>
            <a:pPr lvl="1"/>
            <a:r>
              <a:rPr lang="en-US" dirty="0"/>
              <a:t>Architecture/Design Documents</a:t>
            </a:r>
          </a:p>
          <a:p>
            <a:pPr lvl="1"/>
            <a:r>
              <a:rPr lang="en-US" dirty="0"/>
              <a:t>Build Process </a:t>
            </a:r>
            <a:r>
              <a:rPr lang="en-US" dirty="0" smtClean="0"/>
              <a:t>&amp; Deployment</a:t>
            </a:r>
            <a:endParaRPr lang="en-US" dirty="0"/>
          </a:p>
          <a:p>
            <a:pPr lvl="1"/>
            <a:r>
              <a:rPr lang="en-US" dirty="0" smtClean="0"/>
              <a:t>Bug</a:t>
            </a:r>
            <a:r>
              <a:rPr lang="en-US" dirty="0"/>
              <a:t>-</a:t>
            </a:r>
            <a:r>
              <a:rPr lang="en-US" dirty="0" smtClean="0"/>
              <a:t>Tracking</a:t>
            </a:r>
          </a:p>
          <a:p>
            <a:r>
              <a:rPr lang="en-US" i="1" u="sng" dirty="0" smtClean="0"/>
              <a:t>Architecture/Design</a:t>
            </a:r>
          </a:p>
          <a:p>
            <a:pPr lvl="1"/>
            <a:r>
              <a:rPr lang="en-US" dirty="0" smtClean="0"/>
              <a:t>Data-flow diagrams (DFDs)</a:t>
            </a:r>
          </a:p>
          <a:p>
            <a:pPr lvl="1"/>
            <a:r>
              <a:rPr lang="en-US" dirty="0" smtClean="0"/>
              <a:t>Charters and/or Project Plans</a:t>
            </a: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57200" y="1563469"/>
            <a:ext cx="8229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US" sz="3600" b="1" dirty="0" smtClean="0"/>
              <a:t>Software development maturity</a:t>
            </a:r>
          </a:p>
        </p:txBody>
      </p:sp>
    </p:spTree>
    <p:extLst>
      <p:ext uri="{BB962C8B-B14F-4D97-AF65-F5344CB8AC3E}">
        <p14:creationId xmlns:p14="http://schemas.microsoft.com/office/powerpoint/2010/main" val="7543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Domination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55837"/>
            <a:ext cx="8229600" cy="4525963"/>
          </a:xfrm>
        </p:spPr>
        <p:txBody>
          <a:bodyPr/>
          <a:lstStyle/>
          <a:p>
            <a:r>
              <a:rPr lang="en-US" i="1" u="sng" dirty="0" smtClean="0"/>
              <a:t>Findings</a:t>
            </a:r>
          </a:p>
          <a:p>
            <a:pPr lvl="1"/>
            <a:r>
              <a:rPr lang="en-US" dirty="0" smtClean="0"/>
              <a:t>Taxonomy of Findings/Vulnerabilities (CWE)</a:t>
            </a:r>
          </a:p>
          <a:p>
            <a:pPr lvl="1"/>
            <a:r>
              <a:rPr lang="en-US" dirty="0" smtClean="0"/>
              <a:t>Risk Scoring (CVSS)</a:t>
            </a:r>
          </a:p>
          <a:p>
            <a:pPr lvl="1"/>
            <a:r>
              <a:rPr lang="en-US" dirty="0" smtClean="0"/>
              <a:t>Anatomy of Findings/Vulnerabilities (Issue Type)</a:t>
            </a:r>
          </a:p>
          <a:p>
            <a:r>
              <a:rPr lang="en-US" i="1" u="sng" dirty="0" smtClean="0"/>
              <a:t>Scanning</a:t>
            </a:r>
          </a:p>
          <a:p>
            <a:pPr lvl="1"/>
            <a:r>
              <a:rPr lang="en-US" dirty="0" smtClean="0"/>
              <a:t>Scope your DAST &amp; SAST findings to Development</a:t>
            </a:r>
          </a:p>
          <a:p>
            <a:pPr lvl="1"/>
            <a:r>
              <a:rPr lang="en-US" dirty="0" smtClean="0"/>
              <a:t>Define a process from finding-to-fix</a:t>
            </a:r>
            <a:endParaRPr lang="en-US" dirty="0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457200" y="1600200"/>
            <a:ext cx="8229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US" sz="3600" b="1" dirty="0" smtClean="0"/>
              <a:t>Normalize your scans &amp; findings</a:t>
            </a:r>
          </a:p>
        </p:txBody>
      </p:sp>
    </p:spTree>
    <p:extLst>
      <p:ext uri="{BB962C8B-B14F-4D97-AF65-F5344CB8AC3E}">
        <p14:creationId xmlns:p14="http://schemas.microsoft.com/office/powerpoint/2010/main" val="393006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3332</TotalTime>
  <Words>433</Words>
  <Application>Microsoft Office PowerPoint</Application>
  <PresentationFormat>On-screen Show (4:3)</PresentationFormat>
  <Paragraphs>102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Automation Domination</vt:lpstr>
      <vt:lpstr>About Me</vt:lpstr>
      <vt:lpstr>PowerPoint Presentation</vt:lpstr>
      <vt:lpstr>Automation Domination</vt:lpstr>
      <vt:lpstr>Automation Domination</vt:lpstr>
      <vt:lpstr>PowerPoint Presentation</vt:lpstr>
      <vt:lpstr>Automation Domination</vt:lpstr>
      <vt:lpstr>Automation Domination</vt:lpstr>
      <vt:lpstr>Automation Domination</vt:lpstr>
      <vt:lpstr>Automation Domination</vt:lpstr>
      <vt:lpstr>Automation Domination</vt:lpstr>
      <vt:lpstr>Automation Domination</vt:lpstr>
      <vt:lpstr>Automation Domination</vt:lpstr>
      <vt:lpstr>Automation Domination</vt:lpstr>
      <vt:lpstr>Automation Domination</vt:lpstr>
      <vt:lpstr>Automation Domination</vt:lpstr>
      <vt:lpstr>Automation Domination</vt:lpstr>
      <vt:lpstr>Automation Domination</vt:lpstr>
      <vt:lpstr>Automation Domination</vt:lpstr>
      <vt:lpstr>Automation Domination</vt:lpstr>
      <vt:lpstr>Automation Domination</vt:lpstr>
      <vt:lpstr>Automation Domination</vt:lpstr>
    </vt:vector>
  </TitlesOfParts>
  <Manager/>
  <Company>OWASP Foundation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OWASP Presentation Template</dc:title>
  <dc:subject/>
  <dc:creator>OWASP Foundation</dc:creator>
  <cp:keywords/>
  <dc:description/>
  <cp:lastModifiedBy>Admin</cp:lastModifiedBy>
  <cp:revision>50</cp:revision>
  <dcterms:created xsi:type="dcterms:W3CDTF">2012-03-30T06:23:37Z</dcterms:created>
  <dcterms:modified xsi:type="dcterms:W3CDTF">2013-11-20T14:52:27Z</dcterms:modified>
  <cp:category/>
</cp:coreProperties>
</file>